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8"/>
  </p:notesMasterIdLst>
  <p:handoutMasterIdLst>
    <p:handoutMasterId r:id="rId9"/>
  </p:handoutMasterIdLst>
  <p:sldIdLst>
    <p:sldId id="869" r:id="rId2"/>
    <p:sldId id="856" r:id="rId3"/>
    <p:sldId id="862" r:id="rId4"/>
    <p:sldId id="873" r:id="rId5"/>
    <p:sldId id="871" r:id="rId6"/>
    <p:sldId id="872" r:id="rId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869"/>
            <p14:sldId id="856"/>
            <p14:sldId id="862"/>
            <p14:sldId id="873"/>
            <p14:sldId id="871"/>
            <p14:sldId id="8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8000"/>
    <a:srgbClr val="060696"/>
    <a:srgbClr val="A0A294"/>
    <a:srgbClr val="BABDB7"/>
    <a:srgbClr val="868B81"/>
    <a:srgbClr val="80F177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3" autoAdjust="0"/>
    <p:restoredTop sz="80842" autoAdjust="0"/>
  </p:normalViewPr>
  <p:slideViewPr>
    <p:cSldViewPr>
      <p:cViewPr varScale="1">
        <p:scale>
          <a:sx n="107" d="100"/>
          <a:sy n="107" d="100"/>
        </p:scale>
        <p:origin x="-9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225" cy="496888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3225" cy="496887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78" tIns="46139" rIns="92278" bIns="46139" numCol="1" anchor="t" anchorCtr="0" compatLnSpc="1">
            <a:prstTxWarp prst="textNoShape">
              <a:avLst/>
            </a:prstTxWarp>
          </a:bodyPr>
          <a:lstStyle>
            <a:lvl1pPr defTabSz="92361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78" tIns="46139" rIns="92278" bIns="46139" numCol="1" anchor="t" anchorCtr="0" compatLnSpc="1">
            <a:prstTxWarp prst="textNoShape">
              <a:avLst/>
            </a:prstTxWarp>
          </a:bodyPr>
          <a:lstStyle>
            <a:lvl1pPr algn="r" defTabSz="92361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78" tIns="46139" rIns="92278" bIns="461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78" tIns="46139" rIns="92278" bIns="46139" numCol="1" anchor="b" anchorCtr="0" compatLnSpc="1">
            <a:prstTxWarp prst="textNoShape">
              <a:avLst/>
            </a:prstTxWarp>
          </a:bodyPr>
          <a:lstStyle>
            <a:lvl1pPr defTabSz="92361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78" tIns="46139" rIns="92278" bIns="46139" numCol="1" anchor="b" anchorCtr="0" compatLnSpc="1">
            <a:prstTxWarp prst="textNoShape">
              <a:avLst/>
            </a:prstTxWarp>
          </a:bodyPr>
          <a:lstStyle>
            <a:lvl1pPr algn="r" defTabSz="923612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39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E7137-0A7C-4EFF-AE8B-FEF09AD740D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18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39219" indent="-284315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37259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592162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47066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01969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56873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11777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66680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fld id="{023569CB-B8FC-471F-87E9-8DE6DEE06849}" type="slidenum">
              <a:rPr lang="ru-RU" smtClean="0">
                <a:solidFill>
                  <a:srgbClr val="000000"/>
                </a:solidFill>
                <a:latin typeface="Calibri" pitchFamily="34" charset="0"/>
              </a:rPr>
              <a:pPr eaLnBrk="1" hangingPunct="1">
                <a:defRPr/>
              </a:pPr>
              <a:t>3</a:t>
            </a:fld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768" y="4714600"/>
            <a:ext cx="5438140" cy="4469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28861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39219" indent="-284315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37259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592162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47066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01969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56873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11777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66680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fld id="{023569CB-B8FC-471F-87E9-8DE6DEE06849}" type="slidenum">
              <a:rPr lang="ru-RU" smtClean="0">
                <a:solidFill>
                  <a:srgbClr val="000000"/>
                </a:solidFill>
                <a:latin typeface="Calibri" pitchFamily="34" charset="0"/>
              </a:rPr>
              <a:pPr eaLnBrk="1" hangingPunct="1">
                <a:defRPr/>
              </a:pPr>
              <a:t>4</a:t>
            </a:fld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768" y="4714600"/>
            <a:ext cx="5438140" cy="4469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55797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39219" indent="-284315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37259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592162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47066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01969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56873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11777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66680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fld id="{023569CB-B8FC-471F-87E9-8DE6DEE06849}" type="slidenum">
              <a:rPr lang="ru-RU" smtClean="0">
                <a:solidFill>
                  <a:srgbClr val="000000"/>
                </a:solidFill>
                <a:latin typeface="Calibri" pitchFamily="34" charset="0"/>
              </a:rPr>
              <a:pPr eaLnBrk="1" hangingPunct="1">
                <a:defRPr/>
              </a:pPr>
              <a:t>5</a:t>
            </a:fld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768" y="4714600"/>
            <a:ext cx="5438140" cy="4469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29678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39219" indent="-284315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37259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592162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47066" indent="-227452" defTabSz="920865" eaLnBrk="0" hangingPunct="0"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01969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56873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11777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66680" indent="-227452" defTabSz="92086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2966" algn="l"/>
                <a:tab pos="1827512" algn="l"/>
                <a:tab pos="2742058" algn="l"/>
                <a:tab pos="3656603" algn="l"/>
                <a:tab pos="4569570" algn="l"/>
                <a:tab pos="5484115" algn="l"/>
                <a:tab pos="6398660" algn="l"/>
                <a:tab pos="7313206" algn="l"/>
                <a:tab pos="8226172" algn="l"/>
                <a:tab pos="9140718" algn="l"/>
                <a:tab pos="100552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fld id="{023569CB-B8FC-471F-87E9-8DE6DEE06849}" type="slidenum">
              <a:rPr lang="ru-RU" smtClean="0">
                <a:solidFill>
                  <a:srgbClr val="000000"/>
                </a:solidFill>
                <a:latin typeface="Calibri" pitchFamily="34" charset="0"/>
              </a:rPr>
              <a:pPr eaLnBrk="1" hangingPunct="1">
                <a:defRPr/>
              </a:pPr>
              <a:t>6</a:t>
            </a:fld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768" y="4714600"/>
            <a:ext cx="5438140" cy="4469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5968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29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2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9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4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0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0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88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3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10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8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8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5DE105D-5FFD-45EF-A22F-9D6A54D09A75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04.01.2018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E0E97C-9292-433F-B955-C2927E455A4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406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179512" y="1047750"/>
            <a:ext cx="9010526" cy="5673725"/>
          </a:xfrm>
        </p:spPr>
        <p:txBody>
          <a:bodyPr/>
          <a:lstStyle/>
          <a:p>
            <a:pPr eaLnBrk="1">
              <a:spcBef>
                <a:spcPts val="500"/>
              </a:spcBef>
              <a:defRPr/>
            </a:pPr>
            <a:endParaRPr lang="ru-RU" sz="2400" b="1" dirty="0" smtClean="0"/>
          </a:p>
          <a:p>
            <a:pPr marL="0" indent="0" eaLnBrk="1">
              <a:spcBef>
                <a:spcPts val="500"/>
              </a:spcBef>
              <a:buNone/>
              <a:defRPr/>
            </a:pPr>
            <a:endParaRPr lang="ru-RU" sz="2400" dirty="0"/>
          </a:p>
          <a:p>
            <a:pPr eaLnBrk="1">
              <a:spcBef>
                <a:spcPts val="500"/>
              </a:spcBef>
              <a:defRPr/>
            </a:pPr>
            <a:endParaRPr lang="ru-RU" sz="2400" dirty="0"/>
          </a:p>
          <a:p>
            <a:pPr eaLnBrk="1">
              <a:spcBef>
                <a:spcPts val="500"/>
              </a:spcBef>
              <a:defRPr/>
            </a:pPr>
            <a:endParaRPr lang="ru-RU" sz="2000" dirty="0"/>
          </a:p>
          <a:p>
            <a:pPr eaLnBrk="1">
              <a:spcBef>
                <a:spcPts val="500"/>
              </a:spcBef>
              <a:defRPr/>
            </a:pPr>
            <a:endParaRPr lang="ru-RU" altLang="ru-RU" sz="2000" b="1" dirty="0" smtClean="0">
              <a:cs typeface="Tahoma" pitchFamily="34" charset="0"/>
            </a:endParaRPr>
          </a:p>
        </p:txBody>
      </p:sp>
      <p:sp>
        <p:nvSpPr>
          <p:cNvPr id="1638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EA8CB7BA-5E87-473D-AFA4-9597D9C2C815}" type="slidenum">
              <a:rPr lang="en-US" altLang="ru-RU" sz="1200" smtClean="0">
                <a:solidFill>
                  <a:srgbClr val="000000"/>
                </a:solidFill>
              </a:rPr>
              <a:pPr algn="r" eaLnBrk="1" hangingPunct="1"/>
              <a:t>1</a:t>
            </a:fld>
            <a:endParaRPr lang="en-US" altLang="ru-RU" sz="1200" smtClean="0">
              <a:solidFill>
                <a:srgbClr val="000000"/>
              </a:solidFill>
            </a:endParaRPr>
          </a:p>
        </p:txBody>
      </p:sp>
      <p:sp>
        <p:nvSpPr>
          <p:cNvPr id="16390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F2052E73-F494-4C0A-B916-B8EC32399617}" type="slidenum">
              <a:rPr lang="en-US" altLang="ru-RU" sz="1200" smtClean="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</a:t>
            </a:fld>
            <a:endParaRPr lang="en-US" altLang="ru-RU" sz="1200" smtClean="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6391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50BDC0BA-E05B-493D-98DE-3315BA7769E0}" type="slidenum">
              <a:rPr lang="en-US" altLang="ru-RU" sz="1200" smtClean="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1</a:t>
            </a:fld>
            <a:endParaRPr lang="en-US" altLang="ru-RU" sz="1200" smtClean="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3025"/>
            <a:ext cx="921067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 bwMode="auto">
          <a:xfrm>
            <a:off x="556314" y="476672"/>
            <a:ext cx="8278813" cy="652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Нормативные документы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2400" b="1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sz="700" dirty="0" smtClean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latin typeface="Tahoma" panose="020B0604030504040204" pitchFamily="34" charset="0"/>
                <a:cs typeface="Tahoma" panose="020B0604030504040204" pitchFamily="34" charset="0"/>
              </a:rPr>
              <a:t>Указ</a:t>
            </a:r>
            <a:r>
              <a:rPr lang="ru-RU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latin typeface="Tahoma" panose="020B0604030504040204" pitchFamily="34" charset="0"/>
                <a:cs typeface="Tahoma" panose="020B0604030504040204" pitchFamily="34" charset="0"/>
              </a:rPr>
              <a:t>Президента Российской Федерации </a:t>
            </a:r>
            <a:r>
              <a:rPr lang="ru-RU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от 30 июля 2010 г. N 948</a:t>
            </a:r>
            <a:r>
              <a:rPr lang="ru-RU" sz="2400" dirty="0">
                <a:latin typeface="Tahoma" pitchFamily="34" charset="0"/>
                <a:cs typeface="Tahoma" pitchFamily="34" charset="0"/>
              </a:rPr>
              <a:t> «О проведении всероссийских спортивных соревнований (игр) школьников</a:t>
            </a:r>
            <a:r>
              <a:rPr lang="ru-RU" sz="2400" dirty="0" smtClean="0">
                <a:latin typeface="Tahoma" pitchFamily="34" charset="0"/>
                <a:cs typeface="Tahoma" pitchFamily="34" charset="0"/>
              </a:rPr>
              <a:t>»</a:t>
            </a:r>
          </a:p>
          <a:p>
            <a:pPr marL="342900" indent="-342900">
              <a:buFont typeface="Arial" panose="020B0604020202020204" pitchFamily="34" charset="0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Распоряжение Правительства РФ </a:t>
            </a:r>
            <a:r>
              <a:rPr 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от 24 ноября 2015 года № 2390-р</a:t>
            </a:r>
            <a:r>
              <a:rPr lang="ru-RU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 Президентские состязания и Президентские спортивные игры </a:t>
            </a:r>
            <a:r>
              <a:rPr lang="ru-RU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подлежат обязательному ежегодному включению в </a:t>
            </a:r>
            <a:r>
              <a:rPr 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планы </a:t>
            </a:r>
            <a:r>
              <a:rPr lang="ru-RU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физкультурных </a:t>
            </a:r>
            <a:r>
              <a:rPr lang="ru-RU" sz="2400" dirty="0">
                <a:latin typeface="Tahoma" panose="020B0604030504040204" pitchFamily="34" charset="0"/>
                <a:cs typeface="Tahoma" panose="020B0604030504040204" pitchFamily="34" charset="0"/>
              </a:rPr>
              <a:t>мероприятий и спортивных </a:t>
            </a:r>
            <a:r>
              <a:rPr lang="ru-RU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мероприятий субъектов Российской Федерации и  муниципальных образований.</a:t>
            </a:r>
            <a:endParaRPr lang="ru-RU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8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7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        </a:t>
            </a:r>
            <a:endParaRPr lang="ru-RU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2842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179512" y="1047750"/>
            <a:ext cx="9010526" cy="5673725"/>
          </a:xfrm>
        </p:spPr>
        <p:txBody>
          <a:bodyPr/>
          <a:lstStyle/>
          <a:p>
            <a:pPr eaLnBrk="1">
              <a:spcBef>
                <a:spcPts val="500"/>
              </a:spcBef>
              <a:defRPr/>
            </a:pPr>
            <a:endParaRPr lang="ru-RU" sz="2400" b="1" dirty="0" smtClean="0"/>
          </a:p>
          <a:p>
            <a:pPr marL="0" indent="0" eaLnBrk="1">
              <a:spcBef>
                <a:spcPts val="500"/>
              </a:spcBef>
              <a:buNone/>
              <a:defRPr/>
            </a:pPr>
            <a:endParaRPr lang="ru-RU" sz="2400" dirty="0"/>
          </a:p>
          <a:p>
            <a:pPr eaLnBrk="1">
              <a:spcBef>
                <a:spcPts val="500"/>
              </a:spcBef>
              <a:defRPr/>
            </a:pPr>
            <a:endParaRPr lang="ru-RU" sz="2400" dirty="0"/>
          </a:p>
          <a:p>
            <a:pPr eaLnBrk="1">
              <a:spcBef>
                <a:spcPts val="500"/>
              </a:spcBef>
              <a:defRPr/>
            </a:pPr>
            <a:endParaRPr lang="ru-RU" sz="2000" dirty="0"/>
          </a:p>
          <a:p>
            <a:pPr eaLnBrk="1">
              <a:spcBef>
                <a:spcPts val="500"/>
              </a:spcBef>
              <a:defRPr/>
            </a:pPr>
            <a:endParaRPr lang="ru-RU" altLang="ru-RU" sz="2000" b="1" dirty="0" smtClean="0">
              <a:cs typeface="Tahoma" pitchFamily="34" charset="0"/>
            </a:endParaRPr>
          </a:p>
        </p:txBody>
      </p:sp>
      <p:sp>
        <p:nvSpPr>
          <p:cNvPr id="1638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EA8CB7BA-5E87-473D-AFA4-9597D9C2C815}" type="slidenum">
              <a:rPr lang="en-US" altLang="ru-RU" sz="1200" smtClean="0">
                <a:solidFill>
                  <a:srgbClr val="000000"/>
                </a:solidFill>
              </a:rPr>
              <a:pPr algn="r" eaLnBrk="1" hangingPunct="1"/>
              <a:t>2</a:t>
            </a:fld>
            <a:endParaRPr lang="en-US" altLang="ru-RU" sz="1200" smtClean="0">
              <a:solidFill>
                <a:srgbClr val="000000"/>
              </a:solidFill>
            </a:endParaRPr>
          </a:p>
        </p:txBody>
      </p:sp>
      <p:sp>
        <p:nvSpPr>
          <p:cNvPr id="16390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F2052E73-F494-4C0A-B916-B8EC32399617}" type="slidenum">
              <a:rPr lang="en-US" altLang="ru-RU" sz="1200" smtClean="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2</a:t>
            </a:fld>
            <a:endParaRPr lang="en-US" altLang="ru-RU" sz="1200" smtClean="0">
              <a:solidFill>
                <a:srgbClr val="898989"/>
              </a:solidFill>
              <a:latin typeface="Tahoma" pitchFamily="34" charset="0"/>
            </a:endParaRPr>
          </a:p>
        </p:txBody>
      </p:sp>
      <p:sp>
        <p:nvSpPr>
          <p:cNvPr id="16391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50BDC0BA-E05B-493D-98DE-3315BA7769E0}" type="slidenum">
              <a:rPr lang="en-US" altLang="ru-RU" sz="1200" smtClean="0">
                <a:solidFill>
                  <a:srgbClr val="898989"/>
                </a:solidFill>
                <a:latin typeface="Tahoma" pitchFamily="34" charset="0"/>
              </a:rPr>
              <a:pPr algn="r" eaLnBrk="1" hangingPunct="1"/>
              <a:t>2</a:t>
            </a:fld>
            <a:endParaRPr lang="en-US" altLang="ru-RU" sz="1200" smtClean="0">
              <a:solidFill>
                <a:srgbClr val="898989"/>
              </a:solidFill>
              <a:latin typeface="Tahoma" pitchFamily="34" charset="0"/>
            </a:endParaRPr>
          </a:p>
        </p:txBody>
      </p:sp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3025"/>
            <a:ext cx="9210675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 bwMode="auto">
          <a:xfrm>
            <a:off x="545368" y="193678"/>
            <a:ext cx="8278813" cy="652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Указание о методических рекомендациях от </a:t>
            </a:r>
            <a:r>
              <a:rPr lang="ru-RU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28.08.2017 № исх-1675/17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2400" b="1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sz="700" dirty="0" smtClean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 dirty="0">
              <a:latin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8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7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        </a:t>
            </a:r>
            <a:endParaRPr lang="ru-RU" sz="2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74" y="1131854"/>
            <a:ext cx="4995399" cy="520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198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8813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4" name="Заголовок 3"/>
          <p:cNvSpPr>
            <a:spLocks noGrp="1"/>
          </p:cNvSpPr>
          <p:nvPr>
            <p:ph type="title"/>
          </p:nvPr>
        </p:nvSpPr>
        <p:spPr>
          <a:xfrm>
            <a:off x="892659" y="236743"/>
            <a:ext cx="7783797" cy="10320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Общая характеристика Всероссийских спортивных соревнований (игр) школьников «Президентские состязания» и «Президентские спортивные игры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1396" y="1665749"/>
            <a:ext cx="796382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каждого из мероприятий представляет собой проведение четырех очных этапов:</a:t>
            </a:r>
          </a:p>
          <a:p>
            <a:pPr algn="just"/>
            <a:endParaRPr lang="ru-RU" sz="20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школьный – проводится в общеобразовательных организациях до 25 марта 2018 г (</a:t>
            </a:r>
            <a:r>
              <a:rPr lang="ru-RU" sz="2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6-17 лет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основная медицинская группа)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униципальный – проводиться в муниципальных до 25 марта 2018 г (</a:t>
            </a:r>
            <a:r>
              <a:rPr lang="ru-RU" sz="20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5-11 классы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85750" indent="-285750" algn="just">
              <a:buFontTx/>
              <a:buChar char="-"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егиональный – проводиться в субъектах Российской Федерации до 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апреля ПС и до 13 мая ПИ</a:t>
            </a:r>
          </a:p>
          <a:p>
            <a:pPr marL="285750" indent="-285750" algn="just">
              <a:buFontTx/>
              <a:buChar char="-"/>
            </a:pPr>
            <a:endParaRPr lang="ru-RU" sz="2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сероссийский – место и сроки устанавливаются положением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631991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8813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4" name="Заголовок 3"/>
          <p:cNvSpPr>
            <a:spLocks noGrp="1"/>
          </p:cNvSpPr>
          <p:nvPr>
            <p:ph type="title"/>
          </p:nvPr>
        </p:nvSpPr>
        <p:spPr>
          <a:xfrm>
            <a:off x="892659" y="236743"/>
            <a:ext cx="7783797" cy="10320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виды Всероссийских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спортивных соревнований (игр) школьников «Президентские состязания» и «Президентские спортивные игры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39552" y="1427004"/>
            <a:ext cx="8208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«Президентские состязания»: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спортивное многоборье (тесты), творческий, теоретический конкурс, эстафетный бег</a:t>
            </a:r>
          </a:p>
          <a:p>
            <a:endParaRPr lang="ru-RU" sz="8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Дополнительные виды программы: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бадминтон, баскетбол 3*3,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дартс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мини-футбол, плавание, самбо, шахматы</a:t>
            </a:r>
          </a:p>
          <a:p>
            <a:pPr algn="just"/>
            <a:endParaRPr lang="ru-RU" sz="800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команды: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городская класс-команда – 16 участников (8 мальчиков и 8 девочек), сельская класс-команда – 8 участников (4 девочки и 4 мальчика)</a:t>
            </a:r>
          </a:p>
          <a:p>
            <a:pPr algn="just"/>
            <a:endParaRPr lang="ru-RU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Президентские спортивные игры»: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баскетбол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3*3, легкая атлетика, плавание, настольный теннис,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шашки</a:t>
            </a:r>
          </a:p>
          <a:p>
            <a:pPr algn="just"/>
            <a:endParaRPr lang="ru-RU" sz="800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Дополнительные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виды программы: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тэг-регби 5*5,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гандброл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лапта</a:t>
            </a:r>
          </a:p>
          <a:p>
            <a:pPr algn="just"/>
            <a:endParaRPr lang="ru-RU" sz="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команды: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сборная школы - 20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 (10 юношей и 10 девушек)</a:t>
            </a:r>
          </a:p>
          <a:p>
            <a:pPr algn="just"/>
            <a:endParaRPr lang="ru-RU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062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8813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4" name="Заголовок 3"/>
          <p:cNvSpPr>
            <a:spLocks noGrp="1"/>
          </p:cNvSpPr>
          <p:nvPr>
            <p:ph type="title"/>
          </p:nvPr>
        </p:nvSpPr>
        <p:spPr>
          <a:xfrm>
            <a:off x="892659" y="236743"/>
            <a:ext cx="7783797" cy="1032017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и проведение школьных этапов</a:t>
            </a:r>
            <a:b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Всероссийских спортивных соревнований (игр) школьников «Президентские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состязания»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«Президентские спортивные игры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58813" y="1427004"/>
            <a:ext cx="816165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Алгоритм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Президентских состязаний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Президентских спортивных игр:</a:t>
            </a:r>
          </a:p>
          <a:p>
            <a:pPr algn="just"/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«Теория»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-Мероприятия по олимпийской тематике, викторины, беседы, доклады, интеллектуальный марафон, классные часы, встреча со спортсменами</a:t>
            </a:r>
          </a:p>
          <a:p>
            <a:pPr algn="just"/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«Творчество»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акции, конкурсы рисунков, фотоконкурсы, литературный конкурс, выставки творческих работ, видеоролики</a:t>
            </a:r>
          </a:p>
          <a:p>
            <a:pPr marL="285750" indent="-285750" algn="just">
              <a:buFontTx/>
              <a:buChar char="-"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«Спортивная деятельность»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«Веселые старты», «Народные забавы», Турнир по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Воркауту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фестиваль тэг-регби, тематические дни здоровья и спорта</a:t>
            </a:r>
          </a:p>
          <a:p>
            <a:pPr marL="285750" indent="-285750" algn="just">
              <a:buFontTx/>
              <a:buChar char="-"/>
            </a:pPr>
            <a:endParaRPr lang="en-US" sz="1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 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IV 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Культурно-спортивные и просветительские мероприятия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 с олимпийцами и со знаменитыми спортсменами, Спортивные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флеш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-мобы, дни физкультурного самоуправления</a:t>
            </a:r>
          </a:p>
          <a:p>
            <a:pPr algn="just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b="1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623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701675" y="6402388"/>
            <a:ext cx="8370888" cy="385762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1155548 h 288925"/>
              <a:gd name="T6" fmla="*/ 8370888 w 8370888"/>
              <a:gd name="T7" fmla="*/ 6933186 h 288925"/>
              <a:gd name="T8" fmla="*/ 8370888 w 8370888"/>
              <a:gd name="T9" fmla="*/ 6933186 h 288925"/>
              <a:gd name="T10" fmla="*/ 48155 w 8370888"/>
              <a:gd name="T11" fmla="*/ 6933186 h 288925"/>
              <a:gd name="T12" fmla="*/ 0 w 8370888"/>
              <a:gd name="T13" fmla="*/ 5777627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8813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4" name="Заголовок 3"/>
          <p:cNvSpPr>
            <a:spLocks noGrp="1"/>
          </p:cNvSpPr>
          <p:nvPr>
            <p:ph type="title"/>
          </p:nvPr>
        </p:nvSpPr>
        <p:spPr>
          <a:xfrm>
            <a:off x="658813" y="236743"/>
            <a:ext cx="8413750" cy="10320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Методические рекомендации  по проведению школьных и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этапов Всероссийских спортивных соревнований (игр) школьников «Президентские состязания»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«Президентские спортивные игры»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33661" y="1609289"/>
            <a:ext cx="816165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С целью увеличения сроков проведения муниципальных этапов ПС и ПИ рекомендуется запрашивать </a:t>
            </a:r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информацию о мероприятиях, проводимых в рамках школьных этапов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Так в рамках блока:</a:t>
            </a:r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«Теория»: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конференции и круглые столы (выступления, защита проекта)</a:t>
            </a:r>
          </a:p>
          <a:p>
            <a:pPr algn="just"/>
            <a:endParaRPr lang="ru-RU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«Творчество»: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фестивали групп поддержки (конкурсы, лучший плакат,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речёвка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ru-RU" dirty="0" smtClean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«Спортивные мероприятия» 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забеги и турниры приуроченные к памятным датам – </a:t>
            </a:r>
            <a:r>
              <a:rPr 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и 9 мая, 12 июня</a:t>
            </a:r>
          </a:p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торжественных мероприятий следует организовать </a:t>
            </a:r>
            <a:r>
              <a:rPr lang="ru-RU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«Веселые старты», народные игры и забавы, турниры по интеллектуальным видам, семейные старты</a:t>
            </a:r>
          </a:p>
          <a:p>
            <a:pPr algn="ctr"/>
            <a:endParaRPr lang="ru-RU" sz="16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954709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10430</TotalTime>
  <Words>486</Words>
  <Application>Microsoft Office PowerPoint</Application>
  <PresentationFormat>Экран (4:3)</PresentationFormat>
  <Paragraphs>96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1_Тема Office</vt:lpstr>
      <vt:lpstr>Презентация PowerPoint</vt:lpstr>
      <vt:lpstr>Презентация PowerPoint</vt:lpstr>
      <vt:lpstr>   Общая характеристика Всероссийских спортивных соревнований (игр) школьников «Президентские состязания» и «Президентские спортивные игры»  </vt:lpstr>
      <vt:lpstr>   Основные виды Всероссийских спортивных соревнований (игр) школьников «Президентские состязания» и «Президентские спортивные игры»  </vt:lpstr>
      <vt:lpstr>   Организация и проведение школьных этапов Всероссийских спортивных соревнований (игр) школьников «Президентские состязания» и «Президентские спортивные игры»  </vt:lpstr>
      <vt:lpstr>   Методические рекомендации  по проведению школьных и муниципальных этапов Всероссийских спортивных соревнований (игр) школьников «Президентские состязания»  и «Президентские спортивные игры»  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agb-user</cp:lastModifiedBy>
  <cp:revision>789</cp:revision>
  <cp:lastPrinted>2017-11-09T06:44:04Z</cp:lastPrinted>
  <dcterms:created xsi:type="dcterms:W3CDTF">2009-12-08T06:57:32Z</dcterms:created>
  <dcterms:modified xsi:type="dcterms:W3CDTF">2018-01-04T15:28:14Z</dcterms:modified>
</cp:coreProperties>
</file>